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6"/>
    <p:restoredTop sz="94645"/>
  </p:normalViewPr>
  <p:slideViewPr>
    <p:cSldViewPr snapToGrid="0">
      <p:cViewPr varScale="1">
        <p:scale>
          <a:sx n="75" d="100"/>
          <a:sy n="75" d="100"/>
        </p:scale>
        <p:origin x="176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2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7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7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4216918-C7AF-5563-FB71-D05CC219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B0408-F462-1C71-39EB-A0B7E11DEFA3}"/>
              </a:ext>
            </a:extLst>
          </p:cNvPr>
          <p:cNvSpPr txBox="1"/>
          <p:nvPr/>
        </p:nvSpPr>
        <p:spPr>
          <a:xfrm>
            <a:off x="1930979" y="351234"/>
            <a:ext cx="833004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Early Breast Cancer Detection: A Data Mining Approach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r>
              <a:rPr lang="en-US" sz="3000" b="1" dirty="0"/>
              <a:t>CSE 572: Data Mining</a:t>
            </a:r>
          </a:p>
          <a:p>
            <a:pPr algn="ctr"/>
            <a:r>
              <a:rPr lang="en-US" sz="3000" b="1" dirty="0"/>
              <a:t>Prof. Yanjie Fu</a:t>
            </a:r>
          </a:p>
          <a:p>
            <a:pPr algn="ctr"/>
            <a:endParaRPr lang="en-US" sz="3000" b="1" dirty="0"/>
          </a:p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Amit Ashok Manjarly</a:t>
            </a:r>
          </a:p>
          <a:p>
            <a:pPr algn="ctr"/>
            <a:r>
              <a:rPr lang="en-US" sz="3000" b="1" dirty="0"/>
              <a:t>Aditya Deshpande</a:t>
            </a:r>
          </a:p>
        </p:txBody>
      </p:sp>
    </p:spTree>
    <p:extLst>
      <p:ext uri="{BB962C8B-B14F-4D97-AF65-F5344CB8AC3E}">
        <p14:creationId xmlns:p14="http://schemas.microsoft.com/office/powerpoint/2010/main" val="174452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45D49-BC20-E948-B708-079C75C2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659A583-8E57-AAAA-DFA3-7C819A6A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A9E1D477-9C3D-2BD7-8E30-BFD7C8E96697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Categorical Feature Analysis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3FCA8BB-C62C-5959-4BD7-37AEFD6DC2B2}"/>
              </a:ext>
            </a:extLst>
          </p:cNvPr>
          <p:cNvSpPr txBox="1"/>
          <p:nvPr/>
        </p:nvSpPr>
        <p:spPr>
          <a:xfrm>
            <a:off x="1073069" y="3541578"/>
            <a:ext cx="755731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7B7ED-974A-13C8-BEF5-9AEF69FE9B02}"/>
              </a:ext>
            </a:extLst>
          </p:cNvPr>
          <p:cNvSpPr txBox="1"/>
          <p:nvPr/>
        </p:nvSpPr>
        <p:spPr>
          <a:xfrm>
            <a:off x="1101822" y="4262095"/>
            <a:ext cx="4251146" cy="10629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Arial"/>
                <a:ea typeface="Arial"/>
              </a:rPr>
              <a:t>"Marital Status," "T Stage," and "N Stage" show varying proportions of "Alive" vs. "Dead"; categorical variables are of particular interest as they possess real predictive value.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5A8-FE25-A3E6-C57E-EB728FDB463E}"/>
              </a:ext>
            </a:extLst>
          </p:cNvPr>
          <p:cNvSpPr txBox="1"/>
          <p:nvPr/>
        </p:nvSpPr>
        <p:spPr>
          <a:xfrm>
            <a:off x="6826168" y="3534059"/>
            <a:ext cx="88908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600" b="1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DBC06-F8B7-3B75-DF73-F0BC788BEC95}"/>
              </a:ext>
            </a:extLst>
          </p:cNvPr>
          <p:cNvSpPr txBox="1"/>
          <p:nvPr/>
        </p:nvSpPr>
        <p:spPr>
          <a:xfrm>
            <a:off x="6855086" y="4254576"/>
            <a:ext cx="4251146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Confirms the importance of including these features in the predictive model; inclusion assists with overall model performance.</a:t>
            </a:r>
            <a:endParaRPr lang="en-US" sz="11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D993A1B-D0A4-2F73-7FE2-9BFE257A7A20}"/>
              </a:ext>
            </a:extLst>
          </p:cNvPr>
          <p:cNvSpPr txBox="1"/>
          <p:nvPr/>
        </p:nvSpPr>
        <p:spPr>
          <a:xfrm>
            <a:off x="1763702" y="3617438"/>
            <a:ext cx="3589266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Insights from Categorical Features</a:t>
            </a:r>
            <a:endParaRPr lang="en-US" sz="110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3C2F2FC2-F108-61CE-ED7E-9CE44CD30168}"/>
              </a:ext>
            </a:extLst>
          </p:cNvPr>
          <p:cNvSpPr txBox="1"/>
          <p:nvPr/>
        </p:nvSpPr>
        <p:spPr>
          <a:xfrm>
            <a:off x="7529665" y="3617438"/>
            <a:ext cx="3576567" cy="5105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Predictive Value of Categorical Data</a:t>
            </a:r>
            <a:endParaRPr lang="en-US" sz="1100"/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F18E29A-06AF-7D06-E975-FCA51F34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5" y="1543049"/>
            <a:ext cx="4089400" cy="16002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1DF428-19AC-805A-F881-579D59A0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65" y="799019"/>
            <a:ext cx="2566199" cy="26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FE1EC-B506-8B03-CC80-5A49A6F0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58CAB1-41A3-CE56-EE6F-4343A9303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3CE2DC4-AE65-F7CF-7884-2805A15AE527}"/>
              </a:ext>
            </a:extLst>
          </p:cNvPr>
          <p:cNvSpPr txBox="1"/>
          <p:nvPr/>
        </p:nvSpPr>
        <p:spPr>
          <a:xfrm>
            <a:off x="315310" y="355162"/>
            <a:ext cx="7141780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03 Data Preprocessing</a:t>
            </a:r>
            <a:endParaRPr lang="en-US" sz="5000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1D6B9434-A604-32EF-AA20-434B07AFE48D}"/>
              </a:ext>
            </a:extLst>
          </p:cNvPr>
          <p:cNvSpPr txBox="1">
            <a:spLocks/>
          </p:cNvSpPr>
          <p:nvPr/>
        </p:nvSpPr>
        <p:spPr>
          <a:xfrm>
            <a:off x="315310" y="1002895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Preprocessing Strategy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97BDD23-00F7-6161-D71A-C3A4501F4FFF}"/>
              </a:ext>
            </a:extLst>
          </p:cNvPr>
          <p:cNvSpPr txBox="1"/>
          <p:nvPr/>
        </p:nvSpPr>
        <p:spPr>
          <a:xfrm flipH="1">
            <a:off x="328010" y="231621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Goal of the Pipeline</a:t>
            </a:r>
            <a:endParaRPr lang="en-US" sz="1100"/>
          </a:p>
        </p:txBody>
      </p:sp>
      <p:cxnSp>
        <p:nvCxnSpPr>
          <p:cNvPr id="14" name="Connector 5">
            <a:extLst>
              <a:ext uri="{FF2B5EF4-FFF2-40B4-BE49-F238E27FC236}">
                <a16:creationId xmlns:a16="http://schemas.microsoft.com/office/drawing/2014/main" id="{407F56B1-34C3-614B-5536-863A6CE82F57}"/>
              </a:ext>
            </a:extLst>
          </p:cNvPr>
          <p:cNvCxnSpPr/>
          <p:nvPr/>
        </p:nvCxnSpPr>
        <p:spPr>
          <a:xfrm flipH="1">
            <a:off x="460453" y="282756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9E1DA9EA-0C34-6679-FF06-C813D74D57A6}"/>
              </a:ext>
            </a:extLst>
          </p:cNvPr>
          <p:cNvSpPr txBox="1"/>
          <p:nvPr/>
        </p:nvSpPr>
        <p:spPr>
          <a:xfrm flipH="1">
            <a:off x="328010" y="298642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To create a single, automated, and robust process; address missing values, different data types, and scaling issues.</a:t>
            </a:r>
            <a:endParaRPr lang="en-US" sz="11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7A2E76B-0F8B-FBAB-2A08-27162A300EA1}"/>
              </a:ext>
            </a:extLst>
          </p:cNvPr>
          <p:cNvSpPr txBox="1"/>
          <p:nvPr/>
        </p:nvSpPr>
        <p:spPr>
          <a:xfrm flipH="1">
            <a:off x="315310" y="4477972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Tools and Techniques</a:t>
            </a:r>
            <a:endParaRPr lang="en-US" sz="1100"/>
          </a:p>
        </p:txBody>
      </p:sp>
      <p:cxnSp>
        <p:nvCxnSpPr>
          <p:cNvPr id="18" name="Connector 8">
            <a:extLst>
              <a:ext uri="{FF2B5EF4-FFF2-40B4-BE49-F238E27FC236}">
                <a16:creationId xmlns:a16="http://schemas.microsoft.com/office/drawing/2014/main" id="{C8079511-ED79-521F-F470-AF919CB66DFA}"/>
              </a:ext>
            </a:extLst>
          </p:cNvPr>
          <p:cNvCxnSpPr/>
          <p:nvPr/>
        </p:nvCxnSpPr>
        <p:spPr>
          <a:xfrm flipH="1">
            <a:off x="447753" y="4989326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3EB4B7D2-CC02-EFE1-30C6-B9BABA4BEC9A}"/>
              </a:ext>
            </a:extLst>
          </p:cNvPr>
          <p:cNvSpPr txBox="1"/>
          <p:nvPr/>
        </p:nvSpPr>
        <p:spPr>
          <a:xfrm flipH="1">
            <a:off x="315310" y="5148186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Using scikit-learn's ColumnTransformer and Pipeline objects; ColumnTransformer and Pipeline prevent data leakage.</a:t>
            </a:r>
            <a:endParaRPr lang="en-US" sz="1100"/>
          </a:p>
        </p:txBody>
      </p:sp>
      <p:pic>
        <p:nvPicPr>
          <p:cNvPr id="21" name="Picture 20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266C503D-3ED8-5578-C4F8-86E85CB9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251"/>
            <a:ext cx="5864208" cy="16553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709B15-5936-347D-21C7-A441A5B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0226"/>
            <a:ext cx="5727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D7281-789A-6F31-D2D1-8B3F2CF5A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0378DC2-C34D-39FB-536F-5B526511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A218DBCE-18CD-BD9B-C274-3122029570E0}"/>
              </a:ext>
            </a:extLst>
          </p:cNvPr>
          <p:cNvSpPr txBox="1"/>
          <p:nvPr/>
        </p:nvSpPr>
        <p:spPr>
          <a:xfrm>
            <a:off x="5332026" y="1028699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Numerical Data Pipeline</a:t>
            </a:r>
            <a:endParaRPr lang="en-US" sz="1100" dirty="0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70B549A4-BA03-7FCD-A0A9-AD2C31BC4A7A}"/>
              </a:ext>
            </a:extLst>
          </p:cNvPr>
          <p:cNvSpPr/>
          <p:nvPr/>
        </p:nvSpPr>
        <p:spPr>
          <a:xfrm>
            <a:off x="5332023" y="1500836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Imputation of missing values using the median; imputation is chosen over mean because the median is more robust with outlier removal.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1D7A99C-E85E-BF16-58CA-BAD1C52E3944}"/>
              </a:ext>
            </a:extLst>
          </p:cNvPr>
          <p:cNvSpPr txBox="1"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Parallel Pipelines</a:t>
            </a:r>
            <a:endParaRPr lang="en-US" sz="11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BE3F2E4-8E25-69CB-99A7-D4BCF2CA59A9}"/>
              </a:ext>
            </a:extLst>
          </p:cNvPr>
          <p:cNvSpPr txBox="1"/>
          <p:nvPr/>
        </p:nvSpPr>
        <p:spPr>
          <a:xfrm>
            <a:off x="7003168" y="4830555"/>
            <a:ext cx="4356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b="1" i="0" u="none" baseline="0" dirty="0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Scaling with </a:t>
            </a:r>
            <a:r>
              <a:rPr lang="en-US" sz="1600" b="1" i="0" u="none" baseline="0" dirty="0" err="1">
                <a:ln/>
                <a:solidFill>
                  <a:srgbClr val="FFFFFF"/>
                </a:solidFill>
                <a:effectLst/>
                <a:latin typeface="微软雅黑"/>
                <a:ea typeface="微软雅黑"/>
              </a:rPr>
              <a:t>StandardScaler</a:t>
            </a:r>
            <a:endParaRPr lang="en-US" sz="1100" dirty="0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289456D8-59CB-5EBC-99C6-C1F49377CB1B}"/>
              </a:ext>
            </a:extLst>
          </p:cNvPr>
          <p:cNvSpPr/>
          <p:nvPr/>
        </p:nvSpPr>
        <p:spPr>
          <a:xfrm>
            <a:off x="7003165" y="5302692"/>
            <a:ext cx="4356099" cy="1166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Scaling all features using </a:t>
            </a:r>
            <a:r>
              <a:rPr lang="en-US" sz="1200" b="0" i="0" u="none" baseline="0" dirty="0" err="1">
                <a:solidFill>
                  <a:srgbClr val="FFFFFF"/>
                </a:solidFill>
                <a:latin typeface="微软雅黑"/>
                <a:ea typeface="微软雅黑"/>
              </a:rPr>
              <a:t>StandardScaler</a:t>
            </a:r>
            <a:r>
              <a:rPr lang="en-US" sz="12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; ensures features like "Age" don't overpower features like "Tumor Size."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F3E42-CA4A-92E1-1C9A-CBEF9FB7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923375"/>
            <a:ext cx="4235450" cy="4200446"/>
          </a:xfrm>
          <a:prstGeom prst="rect">
            <a:avLst/>
          </a:prstGeom>
        </p:spPr>
      </p:pic>
      <p:pic>
        <p:nvPicPr>
          <p:cNvPr id="15" name="Picture 1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7A8E598-2F42-F25A-BFB4-893AF197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359" y="2935156"/>
            <a:ext cx="2641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D6C52-6F64-A8B2-49EC-B526DE6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C66B30F-C2E4-30DC-4464-A9874E4B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8F083171-77B5-FA15-79D4-3CE073F079C7}"/>
              </a:ext>
            </a:extLst>
          </p:cNvPr>
          <p:cNvSpPr/>
          <p:nvPr/>
        </p:nvSpPr>
        <p:spPr>
          <a:xfrm>
            <a:off x="660400" y="128587"/>
            <a:ext cx="10858500" cy="9001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ctr"/>
          <a:lstStyle/>
          <a:p>
            <a:pPr marL="0" algn="l">
              <a:lnSpc>
                <a:spcPct val="125000"/>
              </a:lnSpc>
            </a:pPr>
            <a:r>
              <a:rPr lang="en-US" sz="2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Categorical Data Pipeline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073E4F8F-EBC2-D56B-6E97-70C32111E620}"/>
              </a:ext>
            </a:extLst>
          </p:cNvPr>
          <p:cNvSpPr/>
          <p:nvPr/>
        </p:nvSpPr>
        <p:spPr>
          <a:xfrm>
            <a:off x="1220602" y="1421795"/>
            <a:ext cx="3254800" cy="2775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Imputation of Missing Categories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9B4B9BB-F2A8-F051-1E22-56DE5E3AB2ED}"/>
              </a:ext>
            </a:extLst>
          </p:cNvPr>
          <p:cNvSpPr/>
          <p:nvPr/>
        </p:nvSpPr>
        <p:spPr>
          <a:xfrm>
            <a:off x="1220602" y="1945476"/>
            <a:ext cx="3254800" cy="81291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Imputation using the mode (most frequent value); ensures that missing values do not influence outcomes.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848DA-B4EC-43BF-4552-017D4DC94D2E}"/>
              </a:ext>
            </a:extLst>
          </p:cNvPr>
          <p:cNvSpPr/>
          <p:nvPr/>
        </p:nvSpPr>
        <p:spPr>
          <a:xfrm>
            <a:off x="7716599" y="1223242"/>
            <a:ext cx="3254800" cy="2843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ctr">
              <a:lnSpc>
                <a:spcPct val="125000"/>
              </a:lnSpc>
            </a:pPr>
            <a:r>
              <a:rPr lang="en-US" sz="1600" b="1" i="0" u="none" baseline="0" dirty="0">
                <a:latin typeface="+mn-ea"/>
                <a:ea typeface="+mn-ea"/>
              </a:rPr>
              <a:t>One-Hot Encoding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FC0EFF0-2FD3-1387-7E49-43DB90406527}"/>
              </a:ext>
            </a:extLst>
          </p:cNvPr>
          <p:cNvSpPr/>
          <p:nvPr/>
        </p:nvSpPr>
        <p:spPr>
          <a:xfrm>
            <a:off x="7716599" y="1746923"/>
            <a:ext cx="3254800" cy="13771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 dirty="0">
                <a:latin typeface="微软雅黑"/>
                <a:ea typeface="微软雅黑"/>
              </a:rPr>
              <a:t>Converting text into a binary vector; prevents the model from incorrectly learning relationships between categories such as “Married” and “Single.”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887936-005C-B5DF-30CB-21086EF3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" y="3127224"/>
            <a:ext cx="6161551" cy="2995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A5F8E-CE63-136D-5198-411D162A6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0" y="3429000"/>
            <a:ext cx="5144306" cy="24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327E3-E572-0BDD-BD17-9852169A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A995A49-5341-3468-AA2E-2427CDC5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A054EC5B-B9FE-6D50-2552-7473AD2E477D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Final Processed Data &amp; Handoff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8CB7FD7-81A3-214E-1AC9-32D7635FA7B6}"/>
              </a:ext>
            </a:extLst>
          </p:cNvPr>
          <p:cNvSpPr txBox="1"/>
          <p:nvPr/>
        </p:nvSpPr>
        <p:spPr>
          <a:xfrm>
            <a:off x="815483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1F5166">
                        <a:lumMod val="60000"/>
                        <a:lumOff val="40000"/>
                      </a:srgbClr>
                    </a:gs>
                    <a:gs pos="61062">
                      <a:srgbClr val="1F5166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FAF6B00F-04E3-553B-577D-1BF9881484C6}"/>
              </a:ext>
            </a:extLst>
          </p:cNvPr>
          <p:cNvSpPr/>
          <p:nvPr/>
        </p:nvSpPr>
        <p:spPr>
          <a:xfrm>
            <a:off x="813895" y="3668995"/>
            <a:ext cx="2742017" cy="815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Performing train-test split before any preprocessing; fitting preprocessor on training data only.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7FCF4-0865-255D-3FB7-31208E857C7B}"/>
              </a:ext>
            </a:extLst>
          </p:cNvPr>
          <p:cNvSpPr txBox="1"/>
          <p:nvPr/>
        </p:nvSpPr>
        <p:spPr>
          <a:xfrm>
            <a:off x="815482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Train-Test Split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F168-E48A-671B-2DA5-B18BC45B0D67}"/>
              </a:ext>
            </a:extLst>
          </p:cNvPr>
          <p:cNvSpPr txBox="1"/>
          <p:nvPr/>
        </p:nvSpPr>
        <p:spPr>
          <a:xfrm>
            <a:off x="4724992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E4593D">
                        <a:lumMod val="60000"/>
                        <a:lumOff val="40000"/>
                      </a:srgbClr>
                    </a:gs>
                    <a:gs pos="60000">
                      <a:srgbClr val="E4593D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39B459E2-8290-CB59-2AC3-81F0FAE50404}"/>
              </a:ext>
            </a:extLst>
          </p:cNvPr>
          <p:cNvSpPr/>
          <p:nvPr/>
        </p:nvSpPr>
        <p:spPr>
          <a:xfrm>
            <a:off x="4724992" y="3668995"/>
            <a:ext cx="2742017" cy="140038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Using the transform method on the test set; avoiding information leakage or statistical bias from the test set leaking into the training process.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CC93EDB-9C44-373F-25E7-A3F43E0B2628}"/>
              </a:ext>
            </a:extLst>
          </p:cNvPr>
          <p:cNvSpPr txBox="1"/>
          <p:nvPr/>
        </p:nvSpPr>
        <p:spPr>
          <a:xfrm>
            <a:off x="4726579" y="3035116"/>
            <a:ext cx="332102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Ensuring No Data Leakage</a:t>
            </a:r>
            <a:endParaRPr lang="en-US" sz="110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EA6692-694C-6651-6B16-2B24AEAACA96}"/>
              </a:ext>
            </a:extLst>
          </p:cNvPr>
          <p:cNvSpPr txBox="1"/>
          <p:nvPr/>
        </p:nvSpPr>
        <p:spPr>
          <a:xfrm>
            <a:off x="8698537" y="2001128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000" b="1" i="0" u="none" baseline="0">
                <a:gradFill>
                  <a:gsLst>
                    <a:gs pos="0">
                      <a:srgbClr val="1F5166">
                        <a:lumMod val="60000"/>
                        <a:lumOff val="40000"/>
                      </a:srgbClr>
                    </a:gs>
                    <a:gs pos="61062">
                      <a:srgbClr val="1F5166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9396F5F5-F09E-8CE7-2970-77DB7FE13BBC}"/>
              </a:ext>
            </a:extLst>
          </p:cNvPr>
          <p:cNvSpPr/>
          <p:nvPr/>
        </p:nvSpPr>
        <p:spPr>
          <a:xfrm>
            <a:off x="8636089" y="3668995"/>
            <a:ext cx="2742017" cy="1177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Clean, entirely numerical data, expanded from 16 features to over 40; data is now ready for model building and evaluation.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065890E-FED2-5E00-5EDA-1DE42523F8C3}"/>
              </a:ext>
            </a:extLst>
          </p:cNvPr>
          <p:cNvSpPr txBox="1"/>
          <p:nvPr/>
        </p:nvSpPr>
        <p:spPr>
          <a:xfrm>
            <a:off x="8637676" y="3035116"/>
            <a:ext cx="274042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Results of Preprocessing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15836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429B4-5957-69C6-AEF3-E5052829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0260CE3-9FBB-825D-4E26-B771FF3E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52;p30">
            <a:extLst>
              <a:ext uri="{FF2B5EF4-FFF2-40B4-BE49-F238E27FC236}">
                <a16:creationId xmlns:a16="http://schemas.microsoft.com/office/drawing/2014/main" id="{D8ED2320-881D-A5C1-EDF1-1B840B54AE25}"/>
              </a:ext>
            </a:extLst>
          </p:cNvPr>
          <p:cNvSpPr txBox="1"/>
          <p:nvPr/>
        </p:nvSpPr>
        <p:spPr>
          <a:xfrm>
            <a:off x="495300" y="96440"/>
            <a:ext cx="8143875" cy="6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2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 Initial Model Training</a:t>
            </a:r>
            <a:endParaRPr sz="2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53;p30">
            <a:extLst>
              <a:ext uri="{FF2B5EF4-FFF2-40B4-BE49-F238E27FC236}">
                <a16:creationId xmlns:a16="http://schemas.microsoft.com/office/drawing/2014/main" id="{1DD03663-D781-E59B-A0C5-4ADB057FC04C}"/>
              </a:ext>
            </a:extLst>
          </p:cNvPr>
          <p:cNvSpPr txBox="1"/>
          <p:nvPr/>
        </p:nvSpPr>
        <p:spPr>
          <a:xfrm>
            <a:off x="554625" y="919300"/>
            <a:ext cx="7886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Initial Model Results - The Challenge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6" name="Google Shape;254;p30">
            <a:extLst>
              <a:ext uri="{FF2B5EF4-FFF2-40B4-BE49-F238E27FC236}">
                <a16:creationId xmlns:a16="http://schemas.microsoft.com/office/drawing/2014/main" id="{78B9A6B1-FB4A-CAC3-3EBF-CB26A04D8188}"/>
              </a:ext>
            </a:extLst>
          </p:cNvPr>
          <p:cNvSpPr txBox="1"/>
          <p:nvPr/>
        </p:nvSpPr>
        <p:spPr>
          <a:xfrm>
            <a:off x="607800" y="1584124"/>
            <a:ext cx="8143874" cy="359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Trained 7 baseline models (Logistic Regression, k-NN, SVM, Naive Bayes, Decision Tree, random forest, and AdaBoost)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Dataset: 4,024 samples, 13 features (34 after one-hot encoding)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Performance Summary: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Accuracy: 77-85% (high)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Recall (Dead class): Only 11-15% (very low)</a:t>
            </a:r>
            <a:endParaRPr sz="20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000" dirty="0">
                <a:solidFill>
                  <a:schemeClr val="lt1"/>
                </a:solidFill>
              </a:rPr>
              <a:t>Problem identified: Class Imbalance</a:t>
            </a:r>
            <a:endParaRPr sz="2000" dirty="0">
              <a:solidFill>
                <a:schemeClr val="lt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n" sz="2000" dirty="0">
                <a:solidFill>
                  <a:schemeClr val="lt1"/>
                </a:solidFill>
              </a:rPr>
              <a:t>Alive: ~84% vs Dead: ~16% (5.5:1 ratio)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7" name="Google Shape;255;p30">
            <a:extLst>
              <a:ext uri="{FF2B5EF4-FFF2-40B4-BE49-F238E27FC236}">
                <a16:creationId xmlns:a16="http://schemas.microsoft.com/office/drawing/2014/main" id="{1F6D12EA-3A64-24EB-AD73-F07DFC4D4CFC}"/>
              </a:ext>
            </a:extLst>
          </p:cNvPr>
          <p:cNvSpPr txBox="1"/>
          <p:nvPr/>
        </p:nvSpPr>
        <p:spPr>
          <a:xfrm>
            <a:off x="495300" y="5570150"/>
            <a:ext cx="926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Key insight: High accuracy is misleading—models predict everyone as "Alive" to get 85% accuracy, which is useless for identifying at-risk patients.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9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CF27A-A5EE-1D26-0863-D24B1B66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85103A7-D073-A274-73A1-93979529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Google Shape;261;p31">
            <a:extLst>
              <a:ext uri="{FF2B5EF4-FFF2-40B4-BE49-F238E27FC236}">
                <a16:creationId xmlns:a16="http://schemas.microsoft.com/office/drawing/2014/main" id="{ECBE8CC7-2623-5388-27BA-D9D48443148C}"/>
              </a:ext>
            </a:extLst>
          </p:cNvPr>
          <p:cNvSpPr txBox="1"/>
          <p:nvPr/>
        </p:nvSpPr>
        <p:spPr>
          <a:xfrm>
            <a:off x="495300" y="96440"/>
            <a:ext cx="81438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Improvement Strategy</a:t>
            </a:r>
            <a:endParaRPr sz="3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262;p31">
            <a:extLst>
              <a:ext uri="{FF2B5EF4-FFF2-40B4-BE49-F238E27FC236}">
                <a16:creationId xmlns:a16="http://schemas.microsoft.com/office/drawing/2014/main" id="{2D38D0B1-72D8-D589-6B3D-452625D2B5B0}"/>
              </a:ext>
            </a:extLst>
          </p:cNvPr>
          <p:cNvSpPr txBox="1"/>
          <p:nvPr/>
        </p:nvSpPr>
        <p:spPr>
          <a:xfrm>
            <a:off x="569824" y="1196649"/>
            <a:ext cx="8143799" cy="47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Three Experiments: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Baseline Models: 4 key models (Logistic Regression, Random Forest, AdaBoost, SVM)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Purpose: Establish baseline for comparison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Hyperparameter Tuning (Random Forest):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 err="1">
                <a:solidFill>
                  <a:schemeClr val="lt1"/>
                </a:solidFill>
              </a:rPr>
              <a:t>GridSearchCV</a:t>
            </a:r>
            <a:r>
              <a:rPr lang="en" sz="2200" dirty="0">
                <a:solidFill>
                  <a:schemeClr val="lt1"/>
                </a:solidFill>
              </a:rPr>
              <a:t> with 3-fold cross-validation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Tuned: </a:t>
            </a:r>
            <a:r>
              <a:rPr lang="en" sz="2200" dirty="0" err="1">
                <a:solidFill>
                  <a:schemeClr val="lt1"/>
                </a:solidFill>
              </a:rPr>
              <a:t>n_estimators</a:t>
            </a:r>
            <a:r>
              <a:rPr lang="en" sz="2200" dirty="0">
                <a:solidFill>
                  <a:schemeClr val="lt1"/>
                </a:solidFill>
              </a:rPr>
              <a:t>, </a:t>
            </a:r>
            <a:r>
              <a:rPr lang="en" sz="2200" dirty="0" err="1">
                <a:solidFill>
                  <a:schemeClr val="lt1"/>
                </a:solidFill>
              </a:rPr>
              <a:t>max_depth</a:t>
            </a:r>
            <a:r>
              <a:rPr lang="en" sz="2200" dirty="0">
                <a:solidFill>
                  <a:schemeClr val="lt1"/>
                </a:solidFill>
              </a:rPr>
              <a:t>, </a:t>
            </a:r>
            <a:r>
              <a:rPr lang="en" sz="2200" dirty="0" err="1">
                <a:solidFill>
                  <a:schemeClr val="lt1"/>
                </a:solidFill>
              </a:rPr>
              <a:t>min_samples_leaf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Key: Added </a:t>
            </a:r>
            <a:r>
              <a:rPr lang="en" sz="2200" dirty="0" err="1">
                <a:solidFill>
                  <a:schemeClr val="lt1"/>
                </a:solidFill>
              </a:rPr>
              <a:t>class_weight</a:t>
            </a:r>
            <a:r>
              <a:rPr lang="en" sz="2200" dirty="0">
                <a:solidFill>
                  <a:schemeClr val="lt1"/>
                </a:solidFill>
              </a:rPr>
              <a:t>='balanced' to address imbalance</a:t>
            </a:r>
            <a:endParaRPr sz="2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200" dirty="0">
                <a:solidFill>
                  <a:schemeClr val="lt1"/>
                </a:solidFill>
              </a:rPr>
              <a:t>Stacking Classifier: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Ensemble: Tuned RF + AdaBoost + Balanced SVM</a:t>
            </a:r>
            <a:endParaRPr sz="2200" dirty="0">
              <a:solidFill>
                <a:schemeClr val="l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2200" dirty="0">
                <a:solidFill>
                  <a:schemeClr val="lt1"/>
                </a:solidFill>
              </a:rPr>
              <a:t>Meta-learner: Logistic Regression</a:t>
            </a:r>
            <a:endParaRPr sz="2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19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4CC8F-E074-E07A-A6B4-F6263BB6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981C23B-5BF9-F68F-60FC-56A91E72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68;p32">
            <a:extLst>
              <a:ext uri="{FF2B5EF4-FFF2-40B4-BE49-F238E27FC236}">
                <a16:creationId xmlns:a16="http://schemas.microsoft.com/office/drawing/2014/main" id="{BDA0298B-4CD5-B9C1-66DD-AE1DF9B44CEE}"/>
              </a:ext>
            </a:extLst>
          </p:cNvPr>
          <p:cNvSpPr txBox="1"/>
          <p:nvPr/>
        </p:nvSpPr>
        <p:spPr>
          <a:xfrm>
            <a:off x="495300" y="96440"/>
            <a:ext cx="10375900" cy="69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5" name="Google Shape;269;p32">
            <a:extLst>
              <a:ext uri="{FF2B5EF4-FFF2-40B4-BE49-F238E27FC236}">
                <a16:creationId xmlns:a16="http://schemas.microsoft.com/office/drawing/2014/main" id="{D884B04B-0947-3BAC-848C-63B17D048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35501"/>
              </p:ext>
            </p:extLst>
          </p:nvPr>
        </p:nvGraphicFramePr>
        <p:xfrm>
          <a:off x="603000" y="942474"/>
          <a:ext cx="10268200" cy="53059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3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Font typeface="Microsoft Yahei"/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Model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Accuracy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Recall (Dead) 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F1-Score (Dead)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ROC-AUC </a:t>
                      </a:r>
                      <a:endParaRPr lang="en-US"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59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Random Forest (Tuned)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79.01%	</a:t>
                      </a:r>
                      <a:endParaRPr lang="en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44.72%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39.43%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0.7262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9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Random Forest (Baseline) 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84.47%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14.63%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22.36%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0.6860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Logistic Regression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85.34%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13.01%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21.33%	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0.7345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6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AdaBoost</a:t>
                      </a:r>
                      <a:endParaRPr lang="en-US"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85.34%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11.38%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19.18%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0.7356 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6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SVM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85.47%	</a:t>
                      </a:r>
                      <a:endParaRPr lang="en"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10.57%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18.18%	</a:t>
                      </a:r>
                      <a:endParaRPr lang="en"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0.6700 </a:t>
                      </a:r>
                      <a:endParaRPr lang="en"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58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5A0B7-1D81-7D8C-E53F-C562E38A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10437A7-452D-EEEA-90F9-5D7338EB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Google Shape;268;p32">
            <a:extLst>
              <a:ext uri="{FF2B5EF4-FFF2-40B4-BE49-F238E27FC236}">
                <a16:creationId xmlns:a16="http://schemas.microsoft.com/office/drawing/2014/main" id="{716B8320-FDB1-5DB7-610E-29FA80235C9E}"/>
              </a:ext>
            </a:extLst>
          </p:cNvPr>
          <p:cNvSpPr txBox="1"/>
          <p:nvPr/>
        </p:nvSpPr>
        <p:spPr>
          <a:xfrm>
            <a:off x="495300" y="96440"/>
            <a:ext cx="10375900" cy="69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Google Shape;276;p33">
            <a:extLst>
              <a:ext uri="{FF2B5EF4-FFF2-40B4-BE49-F238E27FC236}">
                <a16:creationId xmlns:a16="http://schemas.microsoft.com/office/drawing/2014/main" id="{EDFB377F-89B5-B0A7-B514-4DD6701EBC19}"/>
              </a:ext>
            </a:extLst>
          </p:cNvPr>
          <p:cNvSpPr txBox="1"/>
          <p:nvPr/>
        </p:nvSpPr>
        <p:spPr>
          <a:xfrm>
            <a:off x="6304381" y="892308"/>
            <a:ext cx="5856592" cy="5148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Key Improvement: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Baseline RF Recall: 14.63% → Tuned RF Recall: 44.72%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3.06x improvement in identifying at-risk patients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Trade-off: Accuracy slightly lower (79% vs 85%), but this prioritizes catching deaths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Best Hyperparameters Found: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n_estimators</a:t>
            </a:r>
            <a:r>
              <a:rPr lang="en" dirty="0">
                <a:solidFill>
                  <a:schemeClr val="lt1"/>
                </a:solidFill>
              </a:rPr>
              <a:t>: 100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max_depth</a:t>
            </a:r>
            <a:r>
              <a:rPr lang="en" dirty="0">
                <a:solidFill>
                  <a:schemeClr val="lt1"/>
                </a:solidFill>
              </a:rPr>
              <a:t>: 10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min_samples_leaf</a:t>
            </a:r>
            <a:r>
              <a:rPr lang="en" dirty="0">
                <a:solidFill>
                  <a:schemeClr val="lt1"/>
                </a:solidFill>
              </a:rPr>
              <a:t>: 4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 err="1">
                <a:solidFill>
                  <a:schemeClr val="lt1"/>
                </a:solidFill>
              </a:rPr>
              <a:t>class_weight</a:t>
            </a:r>
            <a:r>
              <a:rPr lang="en" dirty="0">
                <a:solidFill>
                  <a:schemeClr val="lt1"/>
                </a:solidFill>
              </a:rPr>
              <a:t>: 'balanced' ← Critical for handling class imbalance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dirty="0">
                <a:solidFill>
                  <a:schemeClr val="lt1"/>
                </a:solidFill>
              </a:rPr>
              <a:t>Visual recommendations: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Bar chart comparing Recall across models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Confusion matrix for Tuned Random Forest</a:t>
            </a:r>
            <a:endParaRPr dirty="0">
              <a:solidFill>
                <a:schemeClr val="lt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dirty="0">
                <a:solidFill>
                  <a:schemeClr val="lt1"/>
                </a:solidFill>
              </a:rPr>
              <a:t>Highlight the 3x improvement visually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Google Shape;277;p33">
            <a:extLst>
              <a:ext uri="{FF2B5EF4-FFF2-40B4-BE49-F238E27FC236}">
                <a16:creationId xmlns:a16="http://schemas.microsoft.com/office/drawing/2014/main" id="{F6B8DD3B-81DB-354A-CF81-97BA121009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66" y="1200753"/>
            <a:ext cx="5702450" cy="50137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0749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7A79D-F74C-E96C-CC6A-A55E14BB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30F690A-916E-2BDB-52E6-85438EFD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5" name="Google Shape;283;p34">
            <a:extLst>
              <a:ext uri="{FF2B5EF4-FFF2-40B4-BE49-F238E27FC236}">
                <a16:creationId xmlns:a16="http://schemas.microsoft.com/office/drawing/2014/main" id="{04ACF257-0E55-207E-0FA4-9FBBF7BA8633}"/>
              </a:ext>
            </a:extLst>
          </p:cNvPr>
          <p:cNvSpPr txBox="1"/>
          <p:nvPr/>
        </p:nvSpPr>
        <p:spPr>
          <a:xfrm>
            <a:off x="495300" y="96439"/>
            <a:ext cx="8354516" cy="90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 Learnings &amp; Next Steps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284;p34">
            <a:extLst>
              <a:ext uri="{FF2B5EF4-FFF2-40B4-BE49-F238E27FC236}">
                <a16:creationId xmlns:a16="http://schemas.microsoft.com/office/drawing/2014/main" id="{46521599-4387-7106-5E6A-002751757845}"/>
              </a:ext>
            </a:extLst>
          </p:cNvPr>
          <p:cNvSpPr txBox="1"/>
          <p:nvPr/>
        </p:nvSpPr>
        <p:spPr>
          <a:xfrm>
            <a:off x="721750" y="1699067"/>
            <a:ext cx="8354517" cy="4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Key Takeaways: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Class imbalance is a critical challenge in medical datasets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Hyperparameter tuning with class balancing dramatically improves recall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Feature preprocessing (one-hot encoding) was essential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Tuned Random Forest provides solid foundation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Future Plans: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Advanced imbalance handling: SMOTE, ADASYN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Model refinement: </a:t>
            </a:r>
            <a:r>
              <a:rPr lang="en" sz="2000" dirty="0" err="1">
                <a:solidFill>
                  <a:schemeClr val="lt1"/>
                </a:solidFill>
              </a:rPr>
              <a:t>XGBoost</a:t>
            </a:r>
            <a:r>
              <a:rPr lang="en" sz="2000" dirty="0">
                <a:solidFill>
                  <a:schemeClr val="lt1"/>
                </a:solidFill>
              </a:rPr>
              <a:t>, </a:t>
            </a:r>
            <a:r>
              <a:rPr lang="en" sz="2000" dirty="0" err="1">
                <a:solidFill>
                  <a:schemeClr val="lt1"/>
                </a:solidFill>
              </a:rPr>
              <a:t>LightGBM</a:t>
            </a:r>
            <a:r>
              <a:rPr lang="en" sz="2000" dirty="0">
                <a:solidFill>
                  <a:schemeClr val="lt1"/>
                </a:solidFill>
              </a:rPr>
              <a:t>, advanced ensembles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Better evaluation: Precision-Recall AUC, cost-sensitive metrics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Model interpretability: SHAP values, feature importance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000" dirty="0">
                <a:solidFill>
                  <a:schemeClr val="lt1"/>
                </a:solidFill>
              </a:rPr>
              <a:t>Goal: Achieve Recall &gt; 50% for minority class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9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2E53A-1A60-FFED-89AD-930D1AB7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DEF440-CC19-25BA-E9AB-9A58FFE4D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AE8630F-5517-0A1D-B7B8-E6DB2518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BFF7C-278A-69E6-6632-7CD54399BED1}"/>
              </a:ext>
            </a:extLst>
          </p:cNvPr>
          <p:cNvSpPr txBox="1"/>
          <p:nvPr/>
        </p:nvSpPr>
        <p:spPr>
          <a:xfrm>
            <a:off x="1053192" y="2540353"/>
            <a:ext cx="2656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Table of Contents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39B770F5-A9E8-109A-3871-50DE65C0296E}"/>
              </a:ext>
            </a:extLst>
          </p:cNvPr>
          <p:cNvSpPr txBox="1"/>
          <p:nvPr/>
        </p:nvSpPr>
        <p:spPr>
          <a:xfrm>
            <a:off x="5639162" y="1130300"/>
            <a:ext cx="639255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 dirty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18028444-7718-EE9E-D311-1D1F118C78FE}"/>
              </a:ext>
            </a:extLst>
          </p:cNvPr>
          <p:cNvSpPr txBox="1"/>
          <p:nvPr/>
        </p:nvSpPr>
        <p:spPr>
          <a:xfrm>
            <a:off x="6474183" y="1128204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Introductio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n</a:t>
            </a:r>
            <a:endParaRPr lang="en-US" sz="1100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C291C72-3373-17EC-DF00-63BA9F103E1A}"/>
              </a:ext>
            </a:extLst>
          </p:cNvPr>
          <p:cNvSpPr txBox="1"/>
          <p:nvPr/>
        </p:nvSpPr>
        <p:spPr>
          <a:xfrm>
            <a:off x="5639162" y="1994347"/>
            <a:ext cx="70018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3079887-AD3D-C8E7-1007-701A7919911D}"/>
              </a:ext>
            </a:extLst>
          </p:cNvPr>
          <p:cNvSpPr txBox="1"/>
          <p:nvPr/>
        </p:nvSpPr>
        <p:spPr>
          <a:xfrm>
            <a:off x="6515924" y="1992671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EDA</a:t>
            </a:r>
            <a:endParaRPr lang="en-US" sz="1100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A72F69E-B867-D3E1-774B-F1D4D3FD0C3D}"/>
              </a:ext>
            </a:extLst>
          </p:cNvPr>
          <p:cNvSpPr txBox="1"/>
          <p:nvPr/>
        </p:nvSpPr>
        <p:spPr>
          <a:xfrm>
            <a:off x="5639162" y="2858394"/>
            <a:ext cx="714240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E0FEA05-F477-4A4D-ECBD-AF39DC69DA49}"/>
              </a:ext>
            </a:extLst>
          </p:cNvPr>
          <p:cNvSpPr txBox="1"/>
          <p:nvPr/>
        </p:nvSpPr>
        <p:spPr>
          <a:xfrm>
            <a:off x="6515924" y="2857138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Data Pre-processing</a:t>
            </a:r>
            <a:endParaRPr lang="en-US" sz="1100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87ADE6E-D399-A774-2C08-4B7CA96AB4B2}"/>
              </a:ext>
            </a:extLst>
          </p:cNvPr>
          <p:cNvSpPr txBox="1"/>
          <p:nvPr/>
        </p:nvSpPr>
        <p:spPr>
          <a:xfrm>
            <a:off x="5639162" y="3722441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DEA1384D-87E0-DDF3-FB1B-6F0E761C85E8}"/>
              </a:ext>
            </a:extLst>
          </p:cNvPr>
          <p:cNvSpPr txBox="1"/>
          <p:nvPr/>
        </p:nvSpPr>
        <p:spPr>
          <a:xfrm>
            <a:off x="6515924" y="3721605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Initial Model Training</a:t>
            </a:r>
            <a:endParaRPr lang="en-US" sz="1100" dirty="0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099473D-6305-5B92-D8D1-66838D22776C}"/>
              </a:ext>
            </a:extLst>
          </p:cNvPr>
          <p:cNvSpPr txBox="1"/>
          <p:nvPr/>
        </p:nvSpPr>
        <p:spPr>
          <a:xfrm>
            <a:off x="5639162" y="4586488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CFBC43BC-5911-718D-77DC-E593C6A2E53B}"/>
              </a:ext>
            </a:extLst>
          </p:cNvPr>
          <p:cNvSpPr txBox="1"/>
          <p:nvPr/>
        </p:nvSpPr>
        <p:spPr>
          <a:xfrm>
            <a:off x="6554870" y="4586072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/>
                <a:ea typeface="微软雅黑"/>
              </a:rPr>
              <a:t>Check point 2</a:t>
            </a:r>
            <a:endParaRPr lang="en-US" dirty="0"/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E333104E-D8A8-3322-7891-FA2DF78E78D5}"/>
              </a:ext>
            </a:extLst>
          </p:cNvPr>
          <p:cNvSpPr txBox="1"/>
          <p:nvPr/>
        </p:nvSpPr>
        <p:spPr>
          <a:xfrm>
            <a:off x="5639162" y="5450537"/>
            <a:ext cx="698618" cy="68987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1">
            <a:normAutofit lnSpcReduction="10000"/>
          </a:bodyPr>
          <a:lstStyle/>
          <a:p>
            <a:pPr marL="0" algn="ctr">
              <a:defRPr/>
            </a:pPr>
            <a:r>
              <a:rPr lang="en-US" sz="4000" b="0" i="0" u="none" baseline="0">
                <a:solidFill>
                  <a:srgbClr val="FFFFFF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E54C5302-3999-A0AB-0FAA-2B0F65D74B40}"/>
              </a:ext>
            </a:extLst>
          </p:cNvPr>
          <p:cNvSpPr txBox="1"/>
          <p:nvPr/>
        </p:nvSpPr>
        <p:spPr>
          <a:xfrm>
            <a:off x="6515924" y="5450537"/>
            <a:ext cx="5044718" cy="689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Conclusion</a:t>
            </a:r>
            <a:r>
              <a:rPr lang="en-US" altLang="zh-CN" sz="18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 and Future 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743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D98D2-B926-F56A-9542-62A010A6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3715FD0-F16B-EA94-A220-EC040264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Google Shape;290;p35">
            <a:extLst>
              <a:ext uri="{FF2B5EF4-FFF2-40B4-BE49-F238E27FC236}">
                <a16:creationId xmlns:a16="http://schemas.microsoft.com/office/drawing/2014/main" id="{D4506CB9-C4D8-98A2-0A5B-52C0B63E6239}"/>
              </a:ext>
            </a:extLst>
          </p:cNvPr>
          <p:cNvSpPr txBox="1"/>
          <p:nvPr/>
        </p:nvSpPr>
        <p:spPr>
          <a:xfrm>
            <a:off x="2019300" y="785057"/>
            <a:ext cx="81438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None/>
            </a:pPr>
            <a:r>
              <a:rPr lang="en" sz="35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35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291;p35">
            <a:extLst>
              <a:ext uri="{FF2B5EF4-FFF2-40B4-BE49-F238E27FC236}">
                <a16:creationId xmlns:a16="http://schemas.microsoft.com/office/drawing/2014/main" id="{DF29BC7E-9031-F56C-5061-0940EB9036E7}"/>
              </a:ext>
            </a:extLst>
          </p:cNvPr>
          <p:cNvSpPr txBox="1"/>
          <p:nvPr/>
        </p:nvSpPr>
        <p:spPr>
          <a:xfrm>
            <a:off x="2065499" y="1816767"/>
            <a:ext cx="9093568" cy="368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Summary: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Proper preprocessing + class balancing + hyperparameter tuning = significantly improved model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Recall improved from 15% to 44.7% (3x improvement)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Foundation set for further improvements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</a:rPr>
              <a:t>Next Steps: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Continue model refinement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Focus on interpretability for clinical use</a:t>
            </a:r>
            <a:endParaRPr sz="25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2500" dirty="0">
                <a:solidFill>
                  <a:schemeClr val="lt1"/>
                </a:solidFill>
              </a:rPr>
              <a:t>Target: Recall &gt; 50% in final deliverable</a:t>
            </a:r>
            <a:endParaRPr sz="25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4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AD745-F7A9-11B6-4F31-8ED1BE5D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E3B8F4-70D5-9802-3FD9-76063719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A0608FA3-48FD-2873-CE49-5A2CAEDD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589B722-C3DD-5598-C525-20B707BED159}"/>
              </a:ext>
            </a:extLst>
          </p:cNvPr>
          <p:cNvSpPr txBox="1"/>
          <p:nvPr/>
        </p:nvSpPr>
        <p:spPr>
          <a:xfrm>
            <a:off x="331076" y="362607"/>
            <a:ext cx="4855779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01 Introduction</a:t>
            </a:r>
            <a:endParaRPr lang="en-US" sz="5000" dirty="0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043909D7-A46C-1194-616D-B9DFD9028B11}"/>
              </a:ext>
            </a:extLst>
          </p:cNvPr>
          <p:cNvSpPr txBox="1">
            <a:spLocks/>
          </p:cNvSpPr>
          <p:nvPr/>
        </p:nvSpPr>
        <p:spPr>
          <a:xfrm>
            <a:off x="331076" y="1326360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微软雅黑"/>
                <a:ea typeface="微软雅黑"/>
              </a:rPr>
              <a:t>Initial Dataset: The Wisconsin Diagnostic Breast Cancer (WDBC)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5B9D7F6-6A35-D396-C767-4171811D331D}"/>
              </a:ext>
            </a:extLst>
          </p:cNvPr>
          <p:cNvSpPr txBox="1"/>
          <p:nvPr/>
        </p:nvSpPr>
        <p:spPr>
          <a:xfrm flipH="1">
            <a:off x="343776" y="2639677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WDBC Overview</a:t>
            </a:r>
            <a:endParaRPr lang="en-US" sz="1100" dirty="0"/>
          </a:p>
        </p:txBody>
      </p:sp>
      <p:cxnSp>
        <p:nvCxnSpPr>
          <p:cNvPr id="20" name="Connector 5">
            <a:extLst>
              <a:ext uri="{FF2B5EF4-FFF2-40B4-BE49-F238E27FC236}">
                <a16:creationId xmlns:a16="http://schemas.microsoft.com/office/drawing/2014/main" id="{AE65B063-BD69-33BA-AA10-0741E27BE387}"/>
              </a:ext>
            </a:extLst>
          </p:cNvPr>
          <p:cNvCxnSpPr/>
          <p:nvPr/>
        </p:nvCxnSpPr>
        <p:spPr>
          <a:xfrm flipH="1">
            <a:off x="476219" y="3151031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AA6B46B6-2F66-8C46-975D-1B6AF42EA9D8}"/>
              </a:ext>
            </a:extLst>
          </p:cNvPr>
          <p:cNvSpPr txBox="1"/>
          <p:nvPr/>
        </p:nvSpPr>
        <p:spPr>
          <a:xfrm flipH="1">
            <a:off x="343776" y="3309891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 well-known, clean dataset initially considered for its simplicity; it serves as good starting point for breast cancer detection modeling.</a:t>
            </a:r>
            <a:endParaRPr lang="en-US" sz="11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3ABFBAC-479B-E7D6-34B4-5DD7695C08F6}"/>
              </a:ext>
            </a:extLst>
          </p:cNvPr>
          <p:cNvSpPr txBox="1"/>
          <p:nvPr/>
        </p:nvSpPr>
        <p:spPr>
          <a:xfrm flipH="1">
            <a:off x="331076" y="4292975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The "Good Problem": Overly Clean Data</a:t>
            </a:r>
            <a:endParaRPr lang="en-US" sz="1100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BB7E536-4BCD-3601-F8E2-452026A3B8DF}"/>
              </a:ext>
            </a:extLst>
          </p:cNvPr>
          <p:cNvSpPr txBox="1"/>
          <p:nvPr/>
        </p:nvSpPr>
        <p:spPr>
          <a:xfrm flipH="1">
            <a:off x="331076" y="4963189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High accuracy (95-97%) with baseline models due to the data's inherent simplicity; challenges the project's learning objectives.</a:t>
            </a:r>
            <a:endParaRPr lang="en-US" sz="1100"/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AE0C3F-FDBD-9603-0CD7-9E03D5FF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36" y="2352858"/>
            <a:ext cx="4994274" cy="29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FA678-4242-DEF0-D768-EBD61FCE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CE33AD3-8042-DDC0-5924-39345D74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F03305E-91E6-80E3-2E8F-98E6B51FC369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The Solution: Surveillance, Epidemiology, and End Results (SEER) Dataset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D44797F-B85F-9F95-4BD4-14AB20028C73}"/>
              </a:ext>
            </a:extLst>
          </p:cNvPr>
          <p:cNvSpPr txBox="1"/>
          <p:nvPr/>
        </p:nvSpPr>
        <p:spPr>
          <a:xfrm>
            <a:off x="5423019" y="1591801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>
                <a:solidFill>
                  <a:schemeClr val="accent1"/>
                </a:solidFill>
                <a:latin typeface="Arial"/>
                <a:ea typeface="Arial"/>
              </a:rPr>
              <a:t>01 </a:t>
            </a:r>
            <a:endParaRPr lang="en-US" sz="11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EFF0AE0-F5D8-A712-83D6-B11C79E2E480}"/>
              </a:ext>
            </a:extLst>
          </p:cNvPr>
          <p:cNvSpPr txBox="1"/>
          <p:nvPr/>
        </p:nvSpPr>
        <p:spPr>
          <a:xfrm>
            <a:off x="6194163" y="1635737"/>
            <a:ext cx="4851381" cy="4177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SEER Overview</a:t>
            </a:r>
            <a:endParaRPr lang="en-US" sz="110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435E5F9-DD03-1F79-0EC1-9CE8B18F8FA6}"/>
              </a:ext>
            </a:extLst>
          </p:cNvPr>
          <p:cNvSpPr txBox="1"/>
          <p:nvPr/>
        </p:nvSpPr>
        <p:spPr>
          <a:xfrm>
            <a:off x="6194163" y="2219583"/>
            <a:ext cx="4851382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 larger, more complex dataset providing real-world challenges; SEER offers a mix of numerical and categorical data.</a:t>
            </a:r>
            <a:endParaRPr lang="en-US" sz="110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FE8E4B-C28E-09AA-832A-250F8BC4A2E5}"/>
              </a:ext>
            </a:extLst>
          </p:cNvPr>
          <p:cNvSpPr txBox="1"/>
          <p:nvPr/>
        </p:nvSpPr>
        <p:spPr>
          <a:xfrm>
            <a:off x="5423019" y="4070311"/>
            <a:ext cx="72678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3200" b="1" i="0" u="none" baseline="0">
                <a:solidFill>
                  <a:srgbClr val="FFFFFF"/>
                </a:solidFill>
                <a:latin typeface="Arial"/>
                <a:ea typeface="Arial"/>
              </a:rPr>
              <a:t>02 </a:t>
            </a:r>
            <a:endParaRPr lang="en-US" sz="11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71707B0-F73B-9B16-5240-D7814B0B02DD}"/>
              </a:ext>
            </a:extLst>
          </p:cNvPr>
          <p:cNvSpPr txBox="1"/>
          <p:nvPr/>
        </p:nvSpPr>
        <p:spPr>
          <a:xfrm>
            <a:off x="6194157" y="4213599"/>
            <a:ext cx="4851382" cy="3231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ts val="18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Real-World Data Mining Challenges</a:t>
            </a:r>
            <a:endParaRPr lang="en-US" sz="110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A0B14D-C85E-BB36-752D-6AF567CADB26}"/>
              </a:ext>
            </a:extLst>
          </p:cNvPr>
          <p:cNvSpPr txBox="1"/>
          <p:nvPr/>
        </p:nvSpPr>
        <p:spPr>
          <a:xfrm>
            <a:off x="6194157" y="4562699"/>
            <a:ext cx="4851383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Missing values, class imbalance, and complex data types offer opportunities; SEER offers a better representation of reality for modeling.</a:t>
            </a:r>
            <a:endParaRPr lang="en-US" sz="110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BBCA0-69B4-87DC-4CE1-6F684C05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338146"/>
            <a:ext cx="4602401" cy="4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9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79F31-6144-9F83-8AE7-931100F9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E286EBC-C87C-8634-1769-87A00EF2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42C55485-D72E-03BA-29A8-92269E4AD276}"/>
              </a:ext>
            </a:extLst>
          </p:cNvPr>
          <p:cNvSpPr txBox="1"/>
          <p:nvPr/>
        </p:nvSpPr>
        <p:spPr>
          <a:xfrm>
            <a:off x="669652" y="370928"/>
            <a:ext cx="4328018" cy="8617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000" b="1" i="0" u="none" baseline="0" dirty="0">
                <a:solidFill>
                  <a:srgbClr val="FFFFFF"/>
                </a:solidFill>
                <a:latin typeface="Arial"/>
                <a:ea typeface="Arial"/>
              </a:rPr>
              <a:t>02 Initial EDA</a:t>
            </a:r>
            <a:endParaRPr lang="en-US" sz="50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B44612C-206D-643C-9EE6-9B149245F875}"/>
              </a:ext>
            </a:extLst>
          </p:cNvPr>
          <p:cNvSpPr txBox="1">
            <a:spLocks/>
          </p:cNvSpPr>
          <p:nvPr/>
        </p:nvSpPr>
        <p:spPr>
          <a:xfrm>
            <a:off x="669652" y="935009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Initial Data Inspection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9BA6527-2C25-A86E-B41C-1116DC19798A}"/>
              </a:ext>
            </a:extLst>
          </p:cNvPr>
          <p:cNvSpPr/>
          <p:nvPr/>
        </p:nvSpPr>
        <p:spPr>
          <a:xfrm flipH="1">
            <a:off x="6098245" y="300723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Over 4,000 patient records with 16 columns; SEER offers the appropriate scope and scale for meaningful modeling.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A9ADF-5EA0-C093-563D-5B8F277E9C0C}"/>
              </a:ext>
            </a:extLst>
          </p:cNvPr>
          <p:cNvSpPr txBox="1"/>
          <p:nvPr/>
        </p:nvSpPr>
        <p:spPr>
          <a:xfrm>
            <a:off x="6098245" y="216390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Dataset Size and Structure</a:t>
            </a:r>
            <a:endParaRPr lang="en-US" sz="1100" dirty="0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221AC1B0-791A-73CE-E2A4-A4CCDF8BED88}"/>
              </a:ext>
            </a:extLst>
          </p:cNvPr>
          <p:cNvSpPr/>
          <p:nvPr/>
        </p:nvSpPr>
        <p:spPr>
          <a:xfrm>
            <a:off x="6215154" y="277513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6A5A3771-3AB5-1907-A109-1E1CFE4BDF95}"/>
              </a:ext>
            </a:extLst>
          </p:cNvPr>
          <p:cNvSpPr/>
          <p:nvPr/>
        </p:nvSpPr>
        <p:spPr>
          <a:xfrm flipH="1">
            <a:off x="6098245" y="5490084"/>
            <a:ext cx="5714216" cy="7005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Mix of int64 (numerical) and object (categorical) data types; requires careful preprocessing to prepare for analysis.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2E5C9D3-2A98-CA49-84BA-125D6FF08341}"/>
              </a:ext>
            </a:extLst>
          </p:cNvPr>
          <p:cNvSpPr txBox="1"/>
          <p:nvPr/>
        </p:nvSpPr>
        <p:spPr>
          <a:xfrm>
            <a:off x="6098245" y="4646757"/>
            <a:ext cx="571421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Data Types</a:t>
            </a:r>
            <a:endParaRPr lang="en-US" sz="1100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EF690248-B3B0-C4BB-662E-AC8E506FF929}"/>
              </a:ext>
            </a:extLst>
          </p:cNvPr>
          <p:cNvSpPr/>
          <p:nvPr/>
        </p:nvSpPr>
        <p:spPr>
          <a:xfrm>
            <a:off x="6215154" y="5257981"/>
            <a:ext cx="1527629" cy="48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FF31C6-BD74-C05A-8853-4957BFA4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0" y="2476594"/>
            <a:ext cx="5339164" cy="28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77764-8F27-3AEB-AEDE-A4BB3D41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DC384454-FA14-BCEC-8E73-6D7D258F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C958E859-96B3-7F56-DB53-B3476DC85E11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/>
                <a:ea typeface="微软雅黑"/>
              </a:rPr>
              <a:t>Target Variable Analysis: Status</a:t>
            </a:r>
            <a:endParaRPr lang="zh-CN" altLang="en-US" sz="28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F86F3-47E7-8AC6-8AE7-20D7D5BDE349}"/>
              </a:ext>
            </a:extLst>
          </p:cNvPr>
          <p:cNvSpPr txBox="1"/>
          <p:nvPr/>
        </p:nvSpPr>
        <p:spPr>
          <a:xfrm flipH="1">
            <a:off x="673100" y="144190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solidFill>
                  <a:srgbClr val="FFFFFF"/>
                </a:solidFill>
                <a:latin typeface="+mn-ea"/>
                <a:ea typeface="+mn-ea"/>
              </a:rPr>
              <a:t>Distribution of "Alive" vs. "Dead"</a:t>
            </a:r>
            <a:endParaRPr lang="en-US" sz="1100" dirty="0"/>
          </a:p>
        </p:txBody>
      </p:sp>
      <p:cxnSp>
        <p:nvCxnSpPr>
          <p:cNvPr id="6" name="Connector 5">
            <a:extLst>
              <a:ext uri="{FF2B5EF4-FFF2-40B4-BE49-F238E27FC236}">
                <a16:creationId xmlns:a16="http://schemas.microsoft.com/office/drawing/2014/main" id="{C6D49C7C-058F-40CA-6DCF-F187A0ACCAB5}"/>
              </a:ext>
            </a:extLst>
          </p:cNvPr>
          <p:cNvCxnSpPr/>
          <p:nvPr/>
        </p:nvCxnSpPr>
        <p:spPr>
          <a:xfrm flipH="1">
            <a:off x="805543" y="195325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BB8FFA-5E9B-4A0D-5242-351C0635CE23}"/>
              </a:ext>
            </a:extLst>
          </p:cNvPr>
          <p:cNvSpPr txBox="1"/>
          <p:nvPr/>
        </p:nvSpPr>
        <p:spPr>
          <a:xfrm flipH="1">
            <a:off x="673100" y="211211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Significant class imbalance: 85% "Alive," 15% "Dead"; reveals challenges the modeling must overcome.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FD3FE-4599-C661-7820-CEE901C460DA}"/>
              </a:ext>
            </a:extLst>
          </p:cNvPr>
          <p:cNvSpPr txBox="1"/>
          <p:nvPr/>
        </p:nvSpPr>
        <p:spPr>
          <a:xfrm flipH="1">
            <a:off x="660400" y="3603664"/>
            <a:ext cx="569867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Implications of Class Imbalance</a:t>
            </a:r>
            <a:endParaRPr lang="en-US" sz="1100"/>
          </a:p>
        </p:txBody>
      </p:sp>
      <p:cxnSp>
        <p:nvCxnSpPr>
          <p:cNvPr id="10" name="Connector 8">
            <a:extLst>
              <a:ext uri="{FF2B5EF4-FFF2-40B4-BE49-F238E27FC236}">
                <a16:creationId xmlns:a16="http://schemas.microsoft.com/office/drawing/2014/main" id="{5924127B-4EFF-74B5-26C6-5E97EBA9A554}"/>
              </a:ext>
            </a:extLst>
          </p:cNvPr>
          <p:cNvCxnSpPr/>
          <p:nvPr/>
        </p:nvCxnSpPr>
        <p:spPr>
          <a:xfrm flipH="1">
            <a:off x="792843" y="4115018"/>
            <a:ext cx="676841" cy="0"/>
          </a:xfrm>
          <a:prstGeom prst="line">
            <a:avLst/>
          </a:prstGeom>
          <a:ln w="25400" cap="rnd" cmpd="sng">
            <a:solidFill>
              <a:schemeClr val="accent1"/>
            </a:solidFill>
            <a:prstDash val="solid"/>
          </a:ln>
        </p:spPr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F55473FE-77B8-CEF5-BC8C-9C9A809444C3}"/>
              </a:ext>
            </a:extLst>
          </p:cNvPr>
          <p:cNvSpPr txBox="1"/>
          <p:nvPr/>
        </p:nvSpPr>
        <p:spPr>
          <a:xfrm flipH="1">
            <a:off x="660400" y="4273878"/>
            <a:ext cx="5698670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just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Accuracy as a misleading metric; emphasizes the need to correctly identify the minority class "Dead."</a:t>
            </a:r>
            <a:endParaRPr lang="en-US" sz="1100"/>
          </a:p>
        </p:txBody>
      </p:sp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1A4E1C13-C429-AE7F-3B9A-239C867C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12" y="747567"/>
            <a:ext cx="5499349" cy="42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27053-E431-A989-F1A4-7FE0DB17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7D058D2-FCB0-0C08-290D-7716E1BD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9463DBB-65DA-7664-CD9A-BC3214EF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47241" cy="2680526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29815603-551A-5E34-BA67-FBE1132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432" y="1"/>
            <a:ext cx="3656568" cy="2680526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AE350E4C-B5B3-9155-46A2-A8FD6D67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152071"/>
            <a:ext cx="3547241" cy="2705930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691A581C-812C-CCA6-BDFE-D9E92AD9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29" y="4119158"/>
            <a:ext cx="3656569" cy="2738841"/>
          </a:xfrm>
          <a:prstGeom prst="rect">
            <a:avLst/>
          </a:prstGeom>
        </p:spPr>
      </p:pic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B8C44546-C51E-4DE6-666A-C9C9132C7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224" y="0"/>
            <a:ext cx="3794225" cy="2715474"/>
          </a:xfrm>
          <a:prstGeom prst="rect">
            <a:avLst/>
          </a:prstGeom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558D79C4-4AC0-B80E-42BD-CFCD5A7BE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224" y="4152071"/>
            <a:ext cx="3794225" cy="2705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4BEE5-4299-287D-5D42-34F0D6FA9958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128049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DE20A-5C1F-A444-3F78-8529DAD5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F67C400-83E7-D5BA-0B5F-707189C4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BA52C69-B925-B4F3-0F3A-D96581F4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31476" cy="2518545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F7AFACC9-A7C3-DA5E-50CA-B692CD3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863"/>
            <a:ext cx="3753664" cy="2680138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3392818-4BF9-33B2-B8E3-2B5595BF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369" y="-7168"/>
            <a:ext cx="4268455" cy="2525713"/>
          </a:xfrm>
          <a:prstGeom prst="rect">
            <a:avLst/>
          </a:prstGeom>
        </p:spPr>
      </p:pic>
      <p:pic>
        <p:nvPicPr>
          <p:cNvPr id="11" name="Picture 10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116E774F-4ADA-F040-7791-F8933F12E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693" y="4185030"/>
            <a:ext cx="3966605" cy="2680138"/>
          </a:xfrm>
          <a:prstGeom prst="rect">
            <a:avLst/>
          </a:prstGeom>
        </p:spPr>
      </p:pic>
      <p:pic>
        <p:nvPicPr>
          <p:cNvPr id="14" name="Picture 13" descr="A graph of cancer size distribution&#10;&#10;AI-generated content may be incorrect.">
            <a:extLst>
              <a:ext uri="{FF2B5EF4-FFF2-40B4-BE49-F238E27FC236}">
                <a16:creationId xmlns:a16="http://schemas.microsoft.com/office/drawing/2014/main" id="{5C3EEB60-8512-F321-7C47-439E758EB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378" y="0"/>
            <a:ext cx="3916622" cy="2525713"/>
          </a:xfrm>
          <a:prstGeom prst="rect">
            <a:avLst/>
          </a:prstGeom>
        </p:spPr>
      </p:pic>
      <p:pic>
        <p:nvPicPr>
          <p:cNvPr id="18" name="Picture 17" descr="A graph showing a normal distribution&#10;&#10;AI-generated content may be incorrect.">
            <a:extLst>
              <a:ext uri="{FF2B5EF4-FFF2-40B4-BE49-F238E27FC236}">
                <a16:creationId xmlns:a16="http://schemas.microsoft.com/office/drawing/2014/main" id="{24417606-7F9A-53B3-575E-7009AF45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327" y="4177863"/>
            <a:ext cx="4103672" cy="2680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C9A88B-F1A6-B310-B95A-FFC1DBDA8B72}"/>
              </a:ext>
            </a:extLst>
          </p:cNvPr>
          <p:cNvSpPr txBox="1"/>
          <p:nvPr/>
        </p:nvSpPr>
        <p:spPr>
          <a:xfrm>
            <a:off x="3735717" y="3195245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”Alive” vs “Dead” Comparison</a:t>
            </a:r>
          </a:p>
        </p:txBody>
      </p:sp>
    </p:spTree>
    <p:extLst>
      <p:ext uri="{BB962C8B-B14F-4D97-AF65-F5344CB8AC3E}">
        <p14:creationId xmlns:p14="http://schemas.microsoft.com/office/powerpoint/2010/main" val="3328784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4E62-79DD-3DD7-B619-FD0D77E8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7E276ED-6E5C-2C05-4497-4D7AACCAF3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613" b="18137"/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D46EE65-7976-4F13-81E2-D463C087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6" y="1521371"/>
            <a:ext cx="4640518" cy="3815255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ACCEB2-0A2E-40F3-06BA-09469A1B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71" y="520629"/>
            <a:ext cx="7084075" cy="58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2123</Words>
  <Application>Microsoft Macintosh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微软雅黑</vt:lpstr>
      <vt:lpstr>微软雅黑</vt:lpstr>
      <vt:lpstr>Arial</vt:lpstr>
      <vt:lpstr>Neue Haas Grotesk Text Pro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Ashok Manjarly (Student)</dc:creator>
  <cp:lastModifiedBy>Amit Ashok Manjarly (Student)</cp:lastModifiedBy>
  <cp:revision>21</cp:revision>
  <dcterms:created xsi:type="dcterms:W3CDTF">2025-11-02T16:59:53Z</dcterms:created>
  <dcterms:modified xsi:type="dcterms:W3CDTF">2025-11-02T19:06:29Z</dcterms:modified>
</cp:coreProperties>
</file>